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34"/>
  </p:notesMasterIdLst>
  <p:sldIdLst>
    <p:sldId id="256" r:id="rId3"/>
    <p:sldId id="258" r:id="rId4"/>
    <p:sldId id="293" r:id="rId5"/>
    <p:sldId id="376" r:id="rId6"/>
    <p:sldId id="292" r:id="rId7"/>
    <p:sldId id="294" r:id="rId8"/>
    <p:sldId id="295" r:id="rId9"/>
    <p:sldId id="300" r:id="rId10"/>
    <p:sldId id="364" r:id="rId11"/>
    <p:sldId id="369" r:id="rId12"/>
    <p:sldId id="368" r:id="rId13"/>
    <p:sldId id="308" r:id="rId14"/>
    <p:sldId id="261" r:id="rId15"/>
    <p:sldId id="362" r:id="rId16"/>
    <p:sldId id="268" r:id="rId17"/>
    <p:sldId id="309" r:id="rId18"/>
    <p:sldId id="298" r:id="rId19"/>
    <p:sldId id="365" r:id="rId20"/>
    <p:sldId id="312" r:id="rId21"/>
    <p:sldId id="366" r:id="rId22"/>
    <p:sldId id="301" r:id="rId23"/>
    <p:sldId id="367" r:id="rId24"/>
    <p:sldId id="286" r:id="rId25"/>
    <p:sldId id="370" r:id="rId26"/>
    <p:sldId id="272" r:id="rId27"/>
    <p:sldId id="291" r:id="rId28"/>
    <p:sldId id="371" r:id="rId29"/>
    <p:sldId id="372" r:id="rId30"/>
    <p:sldId id="373" r:id="rId31"/>
    <p:sldId id="374" r:id="rId32"/>
    <p:sldId id="375" r:id="rId33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35"/>
      <p:bold r:id="rId36"/>
      <p:italic r:id="rId37"/>
      <p:boldItalic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DM Sans" pitchFamily="2" charset="0"/>
      <p:regular r:id="rId43"/>
      <p:bold r:id="rId44"/>
      <p:italic r:id="rId45"/>
      <p:boldItalic r:id="rId46"/>
    </p:embeddedFont>
    <p:embeddedFont>
      <p:font typeface="Figtree" panose="020B0604020202020204" charset="0"/>
      <p:regular r:id="rId47"/>
      <p:bold r:id="rId48"/>
      <p:italic r:id="rId49"/>
      <p:boldItalic r:id="rId50"/>
    </p:embeddedFont>
    <p:embeddedFont>
      <p:font typeface="Fira Sans Extra Condensed" panose="020B0503050000020004" pitchFamily="34" charset="0"/>
      <p:regular r:id="rId51"/>
      <p:bold r:id="rId52"/>
    </p:embeddedFont>
    <p:embeddedFont>
      <p:font typeface="Geologica" panose="020B0604020202020204" charset="0"/>
      <p:regular r:id="rId53"/>
      <p:bold r:id="rId54"/>
    </p:embeddedFont>
    <p:embeddedFont>
      <p:font typeface="Geologica SemiBold" panose="020B0604020202020204" charset="0"/>
      <p:regular r:id="rId55"/>
      <p:bold r:id="rId56"/>
    </p:embeddedFont>
    <p:embeddedFont>
      <p:font typeface="Nunito Light" pitchFamily="2" charset="0"/>
      <p:regular r:id="rId57"/>
      <p:italic r:id="rId58"/>
    </p:embeddedFont>
    <p:embeddedFont>
      <p:font typeface="Proxima Nova" panose="020B060402020202020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DFF"/>
    <a:srgbClr val="164D73"/>
    <a:srgbClr val="FCFAF9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50"/>
  </p:normalViewPr>
  <p:slideViewPr>
    <p:cSldViewPr snapToGrid="0">
      <p:cViewPr varScale="1">
        <p:scale>
          <a:sx n="107" d="100"/>
          <a:sy n="107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63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font" Target="fonts/font24.fntdata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font" Target="fonts/font23.fntdata"/><Relationship Id="rId61" Type="http://schemas.openxmlformats.org/officeDocument/2006/relationships/font" Target="fonts/font2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60" Type="http://schemas.openxmlformats.org/officeDocument/2006/relationships/font" Target="fonts/font26.fntdata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font" Target="fonts/font22.fntdata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font" Target="fonts/font25.fntdata"/><Relationship Id="rId67" Type="http://schemas.microsoft.com/office/2015/10/relationships/revisionInfo" Target="revisionInfo.xml"/><Relationship Id="rId20" Type="http://schemas.openxmlformats.org/officeDocument/2006/relationships/slide" Target="slides/slide18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62" Type="http://schemas.openxmlformats.org/officeDocument/2006/relationships/font" Target="fonts/font28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9BE72A-B6B5-4D56-8A38-E8934BE206A1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/>
    </dgm:pt>
    <dgm:pt modelId="{087636BF-D6FE-42E0-9B74-5093C03ED587}">
      <dgm:prSet phldrT="[Texte]"/>
      <dgm:spPr/>
      <dgm:t>
        <a:bodyPr/>
        <a:lstStyle/>
        <a:p>
          <a:r>
            <a:rPr lang="fr-FR" b="1" dirty="0"/>
            <a:t>Arbres de décision</a:t>
          </a:r>
        </a:p>
      </dgm:t>
    </dgm:pt>
    <dgm:pt modelId="{2EE2CB8A-D3A4-4D2A-8BEE-0608154BF6B5}" type="parTrans" cxnId="{7FB02D6F-30CB-45BB-A09D-414E521DAFCA}">
      <dgm:prSet/>
      <dgm:spPr/>
      <dgm:t>
        <a:bodyPr/>
        <a:lstStyle/>
        <a:p>
          <a:endParaRPr lang="fr-FR"/>
        </a:p>
      </dgm:t>
    </dgm:pt>
    <dgm:pt modelId="{322D799D-61B7-4811-9399-D0A6ACC451B3}" type="sibTrans" cxnId="{7FB02D6F-30CB-45BB-A09D-414E521DAFCA}">
      <dgm:prSet/>
      <dgm:spPr/>
      <dgm:t>
        <a:bodyPr/>
        <a:lstStyle/>
        <a:p>
          <a:endParaRPr lang="fr-FR"/>
        </a:p>
      </dgm:t>
    </dgm:pt>
    <dgm:pt modelId="{C21F1B6D-95D1-4776-8046-B3AE6ED800B8}">
      <dgm:prSet phldrT="[Texte]"/>
      <dgm:spPr/>
      <dgm:t>
        <a:bodyPr/>
        <a:lstStyle/>
        <a:p>
          <a:r>
            <a:rPr lang="fr-FR" b="1" dirty="0"/>
            <a:t>Bagging</a:t>
          </a:r>
        </a:p>
      </dgm:t>
    </dgm:pt>
    <dgm:pt modelId="{3C5F1234-D4BD-4CAD-ADDE-31D7DEC399F4}" type="parTrans" cxnId="{90B684A5-D025-4FB1-BAD8-978B633D91BA}">
      <dgm:prSet/>
      <dgm:spPr/>
      <dgm:t>
        <a:bodyPr/>
        <a:lstStyle/>
        <a:p>
          <a:endParaRPr lang="fr-FR"/>
        </a:p>
      </dgm:t>
    </dgm:pt>
    <dgm:pt modelId="{64422D04-B548-4350-8B30-EC005BF98F65}" type="sibTrans" cxnId="{90B684A5-D025-4FB1-BAD8-978B633D91BA}">
      <dgm:prSet/>
      <dgm:spPr/>
      <dgm:t>
        <a:bodyPr/>
        <a:lstStyle/>
        <a:p>
          <a:endParaRPr lang="fr-FR"/>
        </a:p>
      </dgm:t>
    </dgm:pt>
    <dgm:pt modelId="{75DE8C92-F036-44DA-98FC-971B187E301E}">
      <dgm:prSet phldrT="[Texte]"/>
      <dgm:spPr/>
      <dgm:t>
        <a:bodyPr/>
        <a:lstStyle/>
        <a:p>
          <a:r>
            <a:rPr lang="fr-FR" b="1" dirty="0"/>
            <a:t>Prédiction sur le choix majoritaire des arbres</a:t>
          </a:r>
        </a:p>
      </dgm:t>
    </dgm:pt>
    <dgm:pt modelId="{97E1FB13-1B37-4E78-9ACB-182A0CFAA53D}" type="parTrans" cxnId="{0DCC20FA-5EBF-470C-84E2-7FD42997677A}">
      <dgm:prSet/>
      <dgm:spPr/>
      <dgm:t>
        <a:bodyPr/>
        <a:lstStyle/>
        <a:p>
          <a:endParaRPr lang="fr-FR"/>
        </a:p>
      </dgm:t>
    </dgm:pt>
    <dgm:pt modelId="{9AD831CA-56B5-413F-B50D-5A1432F10080}" type="sibTrans" cxnId="{0DCC20FA-5EBF-470C-84E2-7FD42997677A}">
      <dgm:prSet/>
      <dgm:spPr/>
      <dgm:t>
        <a:bodyPr/>
        <a:lstStyle/>
        <a:p>
          <a:endParaRPr lang="fr-FR"/>
        </a:p>
      </dgm:t>
    </dgm:pt>
    <dgm:pt modelId="{50784A4D-2F70-46B5-B1BA-96800BCCD8CE}" type="pres">
      <dgm:prSet presAssocID="{3C9BE72A-B6B5-4D56-8A38-E8934BE206A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79A1DD6D-0009-40BC-82DD-7958F8C34FAD}" type="pres">
      <dgm:prSet presAssocID="{087636BF-D6FE-42E0-9B74-5093C03ED587}" presName="gear1" presStyleLbl="node1" presStyleIdx="0" presStyleCnt="3">
        <dgm:presLayoutVars>
          <dgm:chMax val="1"/>
          <dgm:bulletEnabled val="1"/>
        </dgm:presLayoutVars>
      </dgm:prSet>
      <dgm:spPr/>
    </dgm:pt>
    <dgm:pt modelId="{9D2AA882-71EF-4343-B5A3-39D99DCA4DBE}" type="pres">
      <dgm:prSet presAssocID="{087636BF-D6FE-42E0-9B74-5093C03ED587}" presName="gear1srcNode" presStyleLbl="node1" presStyleIdx="0" presStyleCnt="3"/>
      <dgm:spPr/>
    </dgm:pt>
    <dgm:pt modelId="{F3BB3304-192E-4A59-BB8F-69CBE8EA3BAE}" type="pres">
      <dgm:prSet presAssocID="{087636BF-D6FE-42E0-9B74-5093C03ED587}" presName="gear1dstNode" presStyleLbl="node1" presStyleIdx="0" presStyleCnt="3"/>
      <dgm:spPr/>
    </dgm:pt>
    <dgm:pt modelId="{4E3231E5-A437-4D94-B13E-C7E8E89AC500}" type="pres">
      <dgm:prSet presAssocID="{C21F1B6D-95D1-4776-8046-B3AE6ED800B8}" presName="gear2" presStyleLbl="node1" presStyleIdx="1" presStyleCnt="3">
        <dgm:presLayoutVars>
          <dgm:chMax val="1"/>
          <dgm:bulletEnabled val="1"/>
        </dgm:presLayoutVars>
      </dgm:prSet>
      <dgm:spPr/>
    </dgm:pt>
    <dgm:pt modelId="{16A5E1F2-7A5B-4BBF-BB6B-D5946CC7D682}" type="pres">
      <dgm:prSet presAssocID="{C21F1B6D-95D1-4776-8046-B3AE6ED800B8}" presName="gear2srcNode" presStyleLbl="node1" presStyleIdx="1" presStyleCnt="3"/>
      <dgm:spPr/>
    </dgm:pt>
    <dgm:pt modelId="{F7203DB6-25B6-49D2-BF7B-6F3D1BB2BF8A}" type="pres">
      <dgm:prSet presAssocID="{C21F1B6D-95D1-4776-8046-B3AE6ED800B8}" presName="gear2dstNode" presStyleLbl="node1" presStyleIdx="1" presStyleCnt="3"/>
      <dgm:spPr/>
    </dgm:pt>
    <dgm:pt modelId="{2C32A44D-B139-4FC7-A750-00AEF8997A42}" type="pres">
      <dgm:prSet presAssocID="{75DE8C92-F036-44DA-98FC-971B187E301E}" presName="gear3" presStyleLbl="node1" presStyleIdx="2" presStyleCnt="3"/>
      <dgm:spPr/>
    </dgm:pt>
    <dgm:pt modelId="{A8878F1A-DB5E-463B-9522-45DB63792BEE}" type="pres">
      <dgm:prSet presAssocID="{75DE8C92-F036-44DA-98FC-971B187E301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B3C8AAC-8022-4160-8D26-F3303B2DD32A}" type="pres">
      <dgm:prSet presAssocID="{75DE8C92-F036-44DA-98FC-971B187E301E}" presName="gear3srcNode" presStyleLbl="node1" presStyleIdx="2" presStyleCnt="3"/>
      <dgm:spPr/>
    </dgm:pt>
    <dgm:pt modelId="{7349AE3B-EF59-42EF-A9AA-193C69A38C55}" type="pres">
      <dgm:prSet presAssocID="{75DE8C92-F036-44DA-98FC-971B187E301E}" presName="gear3dstNode" presStyleLbl="node1" presStyleIdx="2" presStyleCnt="3"/>
      <dgm:spPr/>
    </dgm:pt>
    <dgm:pt modelId="{3C12BE0E-2B0C-4CF4-A596-DBF98087E6DC}" type="pres">
      <dgm:prSet presAssocID="{322D799D-61B7-4811-9399-D0A6ACC451B3}" presName="connector1" presStyleLbl="sibTrans2D1" presStyleIdx="0" presStyleCnt="3"/>
      <dgm:spPr/>
    </dgm:pt>
    <dgm:pt modelId="{94007819-E45D-47D9-A863-AF011C90263A}" type="pres">
      <dgm:prSet presAssocID="{64422D04-B548-4350-8B30-EC005BF98F65}" presName="connector2" presStyleLbl="sibTrans2D1" presStyleIdx="1" presStyleCnt="3"/>
      <dgm:spPr/>
    </dgm:pt>
    <dgm:pt modelId="{A5EAB873-3E1A-4878-A0F5-EAB326EDE759}" type="pres">
      <dgm:prSet presAssocID="{9AD831CA-56B5-413F-B50D-5A1432F10080}" presName="connector3" presStyleLbl="sibTrans2D1" presStyleIdx="2" presStyleCnt="3"/>
      <dgm:spPr/>
    </dgm:pt>
  </dgm:ptLst>
  <dgm:cxnLst>
    <dgm:cxn modelId="{1335A91C-F49B-4D74-AD04-311C93E4E612}" type="presOf" srcId="{75DE8C92-F036-44DA-98FC-971B187E301E}" destId="{3B3C8AAC-8022-4160-8D26-F3303B2DD32A}" srcOrd="2" destOrd="0" presId="urn:microsoft.com/office/officeart/2005/8/layout/gear1"/>
    <dgm:cxn modelId="{0D3CE31F-805E-4FE6-A05A-EC59C6ABDCF1}" type="presOf" srcId="{75DE8C92-F036-44DA-98FC-971B187E301E}" destId="{2C32A44D-B139-4FC7-A750-00AEF8997A42}" srcOrd="0" destOrd="0" presId="urn:microsoft.com/office/officeart/2005/8/layout/gear1"/>
    <dgm:cxn modelId="{7BC0383C-459C-429A-B962-BB681A773BF3}" type="presOf" srcId="{C21F1B6D-95D1-4776-8046-B3AE6ED800B8}" destId="{16A5E1F2-7A5B-4BBF-BB6B-D5946CC7D682}" srcOrd="1" destOrd="0" presId="urn:microsoft.com/office/officeart/2005/8/layout/gear1"/>
    <dgm:cxn modelId="{4970F35F-9120-4E03-B373-C4E7F578C2C9}" type="presOf" srcId="{087636BF-D6FE-42E0-9B74-5093C03ED587}" destId="{F3BB3304-192E-4A59-BB8F-69CBE8EA3BAE}" srcOrd="2" destOrd="0" presId="urn:microsoft.com/office/officeart/2005/8/layout/gear1"/>
    <dgm:cxn modelId="{D0D78666-9F3A-4BB0-A8FD-4792175E7DDA}" type="presOf" srcId="{9AD831CA-56B5-413F-B50D-5A1432F10080}" destId="{A5EAB873-3E1A-4878-A0F5-EAB326EDE759}" srcOrd="0" destOrd="0" presId="urn:microsoft.com/office/officeart/2005/8/layout/gear1"/>
    <dgm:cxn modelId="{F5459946-2244-4F64-88D2-5E4072771C15}" type="presOf" srcId="{3C9BE72A-B6B5-4D56-8A38-E8934BE206A1}" destId="{50784A4D-2F70-46B5-B1BA-96800BCCD8CE}" srcOrd="0" destOrd="0" presId="urn:microsoft.com/office/officeart/2005/8/layout/gear1"/>
    <dgm:cxn modelId="{7B84754A-6A9F-41A1-9209-8CDEE255ACE3}" type="presOf" srcId="{75DE8C92-F036-44DA-98FC-971B187E301E}" destId="{7349AE3B-EF59-42EF-A9AA-193C69A38C55}" srcOrd="3" destOrd="0" presId="urn:microsoft.com/office/officeart/2005/8/layout/gear1"/>
    <dgm:cxn modelId="{AA05954E-D50F-43E4-9A35-FD4E6360BEAA}" type="presOf" srcId="{322D799D-61B7-4811-9399-D0A6ACC451B3}" destId="{3C12BE0E-2B0C-4CF4-A596-DBF98087E6DC}" srcOrd="0" destOrd="0" presId="urn:microsoft.com/office/officeart/2005/8/layout/gear1"/>
    <dgm:cxn modelId="{7FB02D6F-30CB-45BB-A09D-414E521DAFCA}" srcId="{3C9BE72A-B6B5-4D56-8A38-E8934BE206A1}" destId="{087636BF-D6FE-42E0-9B74-5093C03ED587}" srcOrd="0" destOrd="0" parTransId="{2EE2CB8A-D3A4-4D2A-8BEE-0608154BF6B5}" sibTransId="{322D799D-61B7-4811-9399-D0A6ACC451B3}"/>
    <dgm:cxn modelId="{8CB71779-56E3-4804-BA7B-AB6CC731B115}" type="presOf" srcId="{087636BF-D6FE-42E0-9B74-5093C03ED587}" destId="{79A1DD6D-0009-40BC-82DD-7958F8C34FAD}" srcOrd="0" destOrd="0" presId="urn:microsoft.com/office/officeart/2005/8/layout/gear1"/>
    <dgm:cxn modelId="{EDD19B7B-F602-45E0-A711-9DC848E1EF17}" type="presOf" srcId="{75DE8C92-F036-44DA-98FC-971B187E301E}" destId="{A8878F1A-DB5E-463B-9522-45DB63792BEE}" srcOrd="1" destOrd="0" presId="urn:microsoft.com/office/officeart/2005/8/layout/gear1"/>
    <dgm:cxn modelId="{3C6E9E85-61C0-4583-8E3E-BAB3503B4534}" type="presOf" srcId="{C21F1B6D-95D1-4776-8046-B3AE6ED800B8}" destId="{4E3231E5-A437-4D94-B13E-C7E8E89AC500}" srcOrd="0" destOrd="0" presId="urn:microsoft.com/office/officeart/2005/8/layout/gear1"/>
    <dgm:cxn modelId="{85D6FA8B-2188-4845-B83B-BE602A3A2CC9}" type="presOf" srcId="{64422D04-B548-4350-8B30-EC005BF98F65}" destId="{94007819-E45D-47D9-A863-AF011C90263A}" srcOrd="0" destOrd="0" presId="urn:microsoft.com/office/officeart/2005/8/layout/gear1"/>
    <dgm:cxn modelId="{90B684A5-D025-4FB1-BAD8-978B633D91BA}" srcId="{3C9BE72A-B6B5-4D56-8A38-E8934BE206A1}" destId="{C21F1B6D-95D1-4776-8046-B3AE6ED800B8}" srcOrd="1" destOrd="0" parTransId="{3C5F1234-D4BD-4CAD-ADDE-31D7DEC399F4}" sibTransId="{64422D04-B548-4350-8B30-EC005BF98F65}"/>
    <dgm:cxn modelId="{09F28BCE-B60A-44C4-BC5B-714E6869610C}" type="presOf" srcId="{087636BF-D6FE-42E0-9B74-5093C03ED587}" destId="{9D2AA882-71EF-4343-B5A3-39D99DCA4DBE}" srcOrd="1" destOrd="0" presId="urn:microsoft.com/office/officeart/2005/8/layout/gear1"/>
    <dgm:cxn modelId="{ABAF8EF2-1159-4ECF-A224-818880FFC1A9}" type="presOf" srcId="{C21F1B6D-95D1-4776-8046-B3AE6ED800B8}" destId="{F7203DB6-25B6-49D2-BF7B-6F3D1BB2BF8A}" srcOrd="2" destOrd="0" presId="urn:microsoft.com/office/officeart/2005/8/layout/gear1"/>
    <dgm:cxn modelId="{0DCC20FA-5EBF-470C-84E2-7FD42997677A}" srcId="{3C9BE72A-B6B5-4D56-8A38-E8934BE206A1}" destId="{75DE8C92-F036-44DA-98FC-971B187E301E}" srcOrd="2" destOrd="0" parTransId="{97E1FB13-1B37-4E78-9ACB-182A0CFAA53D}" sibTransId="{9AD831CA-56B5-413F-B50D-5A1432F10080}"/>
    <dgm:cxn modelId="{0FC917F7-2757-473C-892E-7CB4B4755CD5}" type="presParOf" srcId="{50784A4D-2F70-46B5-B1BA-96800BCCD8CE}" destId="{79A1DD6D-0009-40BC-82DD-7958F8C34FAD}" srcOrd="0" destOrd="0" presId="urn:microsoft.com/office/officeart/2005/8/layout/gear1"/>
    <dgm:cxn modelId="{7EC9DE12-35DE-46D3-84FD-D215FAB995DF}" type="presParOf" srcId="{50784A4D-2F70-46B5-B1BA-96800BCCD8CE}" destId="{9D2AA882-71EF-4343-B5A3-39D99DCA4DBE}" srcOrd="1" destOrd="0" presId="urn:microsoft.com/office/officeart/2005/8/layout/gear1"/>
    <dgm:cxn modelId="{F3F76067-3D4C-4A17-8191-8A629873EF2A}" type="presParOf" srcId="{50784A4D-2F70-46B5-B1BA-96800BCCD8CE}" destId="{F3BB3304-192E-4A59-BB8F-69CBE8EA3BAE}" srcOrd="2" destOrd="0" presId="urn:microsoft.com/office/officeart/2005/8/layout/gear1"/>
    <dgm:cxn modelId="{689CB4D2-21C1-4568-9418-D918BD0B86DC}" type="presParOf" srcId="{50784A4D-2F70-46B5-B1BA-96800BCCD8CE}" destId="{4E3231E5-A437-4D94-B13E-C7E8E89AC500}" srcOrd="3" destOrd="0" presId="urn:microsoft.com/office/officeart/2005/8/layout/gear1"/>
    <dgm:cxn modelId="{FA782B21-D391-4F1F-967E-57A7A725C465}" type="presParOf" srcId="{50784A4D-2F70-46B5-B1BA-96800BCCD8CE}" destId="{16A5E1F2-7A5B-4BBF-BB6B-D5946CC7D682}" srcOrd="4" destOrd="0" presId="urn:microsoft.com/office/officeart/2005/8/layout/gear1"/>
    <dgm:cxn modelId="{69566D40-44A0-4B41-8F1F-C71AB892EA54}" type="presParOf" srcId="{50784A4D-2F70-46B5-B1BA-96800BCCD8CE}" destId="{F7203DB6-25B6-49D2-BF7B-6F3D1BB2BF8A}" srcOrd="5" destOrd="0" presId="urn:microsoft.com/office/officeart/2005/8/layout/gear1"/>
    <dgm:cxn modelId="{E49C23F4-120E-40A2-AB05-D15063B17798}" type="presParOf" srcId="{50784A4D-2F70-46B5-B1BA-96800BCCD8CE}" destId="{2C32A44D-B139-4FC7-A750-00AEF8997A42}" srcOrd="6" destOrd="0" presId="urn:microsoft.com/office/officeart/2005/8/layout/gear1"/>
    <dgm:cxn modelId="{40CC7983-0810-46A7-AF0D-30267FAFE73E}" type="presParOf" srcId="{50784A4D-2F70-46B5-B1BA-96800BCCD8CE}" destId="{A8878F1A-DB5E-463B-9522-45DB63792BEE}" srcOrd="7" destOrd="0" presId="urn:microsoft.com/office/officeart/2005/8/layout/gear1"/>
    <dgm:cxn modelId="{6BDC625E-9087-4817-BD43-58A6BC411495}" type="presParOf" srcId="{50784A4D-2F70-46B5-B1BA-96800BCCD8CE}" destId="{3B3C8AAC-8022-4160-8D26-F3303B2DD32A}" srcOrd="8" destOrd="0" presId="urn:microsoft.com/office/officeart/2005/8/layout/gear1"/>
    <dgm:cxn modelId="{4D70F3E9-9B9A-4256-9423-F605AA0990F3}" type="presParOf" srcId="{50784A4D-2F70-46B5-B1BA-96800BCCD8CE}" destId="{7349AE3B-EF59-42EF-A9AA-193C69A38C55}" srcOrd="9" destOrd="0" presId="urn:microsoft.com/office/officeart/2005/8/layout/gear1"/>
    <dgm:cxn modelId="{A8BEB0C3-94AF-4139-B5D2-5F10F787E02C}" type="presParOf" srcId="{50784A4D-2F70-46B5-B1BA-96800BCCD8CE}" destId="{3C12BE0E-2B0C-4CF4-A596-DBF98087E6DC}" srcOrd="10" destOrd="0" presId="urn:microsoft.com/office/officeart/2005/8/layout/gear1"/>
    <dgm:cxn modelId="{A80BF570-11E3-4FB3-A51C-0A7D1AE242A4}" type="presParOf" srcId="{50784A4D-2F70-46B5-B1BA-96800BCCD8CE}" destId="{94007819-E45D-47D9-A863-AF011C90263A}" srcOrd="11" destOrd="0" presId="urn:microsoft.com/office/officeart/2005/8/layout/gear1"/>
    <dgm:cxn modelId="{1D6BD416-28A4-4678-8D56-A7EEB4E250BA}" type="presParOf" srcId="{50784A4D-2F70-46B5-B1BA-96800BCCD8CE}" destId="{A5EAB873-3E1A-4878-A0F5-EAB326EDE759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1DD6D-0009-40BC-82DD-7958F8C34FAD}">
      <dsp:nvSpPr>
        <dsp:cNvPr id="0" name=""/>
        <dsp:cNvSpPr/>
      </dsp:nvSpPr>
      <dsp:spPr>
        <a:xfrm>
          <a:off x="3019245" y="1934021"/>
          <a:ext cx="2363803" cy="236380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Arbres de décision</a:t>
          </a:r>
        </a:p>
      </dsp:txBody>
      <dsp:txXfrm>
        <a:off x="3494475" y="2487731"/>
        <a:ext cx="1413343" cy="1215043"/>
      </dsp:txXfrm>
    </dsp:sp>
    <dsp:sp modelId="{4E3231E5-A437-4D94-B13E-C7E8E89AC500}">
      <dsp:nvSpPr>
        <dsp:cNvPr id="0" name=""/>
        <dsp:cNvSpPr/>
      </dsp:nvSpPr>
      <dsp:spPr>
        <a:xfrm>
          <a:off x="1643941" y="1375303"/>
          <a:ext cx="1719130" cy="1719130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Bagging</a:t>
          </a:r>
        </a:p>
      </dsp:txBody>
      <dsp:txXfrm>
        <a:off x="2076737" y="1810715"/>
        <a:ext cx="853538" cy="848306"/>
      </dsp:txXfrm>
    </dsp:sp>
    <dsp:sp modelId="{2C32A44D-B139-4FC7-A750-00AEF8997A42}">
      <dsp:nvSpPr>
        <dsp:cNvPr id="0" name=""/>
        <dsp:cNvSpPr/>
      </dsp:nvSpPr>
      <dsp:spPr>
        <a:xfrm rot="20700000">
          <a:off x="2606829" y="189279"/>
          <a:ext cx="1684396" cy="16843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Prédiction sur le choix majoritaire des arbres</a:t>
          </a:r>
        </a:p>
      </dsp:txBody>
      <dsp:txXfrm rot="-20700000">
        <a:off x="2976267" y="558717"/>
        <a:ext cx="945521" cy="945521"/>
      </dsp:txXfrm>
    </dsp:sp>
    <dsp:sp modelId="{3C12BE0E-2B0C-4CF4-A596-DBF98087E6DC}">
      <dsp:nvSpPr>
        <dsp:cNvPr id="0" name=""/>
        <dsp:cNvSpPr/>
      </dsp:nvSpPr>
      <dsp:spPr>
        <a:xfrm>
          <a:off x="2838620" y="1576681"/>
          <a:ext cx="3025668" cy="3025668"/>
        </a:xfrm>
        <a:prstGeom prst="circularArrow">
          <a:avLst>
            <a:gd name="adj1" fmla="val 4687"/>
            <a:gd name="adj2" fmla="val 299029"/>
            <a:gd name="adj3" fmla="val 2518639"/>
            <a:gd name="adj4" fmla="val 1585596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07819-E45D-47D9-A863-AF011C90263A}">
      <dsp:nvSpPr>
        <dsp:cNvPr id="0" name=""/>
        <dsp:cNvSpPr/>
      </dsp:nvSpPr>
      <dsp:spPr>
        <a:xfrm>
          <a:off x="1339487" y="994481"/>
          <a:ext cx="2198337" cy="219833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AB873-3E1A-4878-A0F5-EAB326EDE759}">
      <dsp:nvSpPr>
        <dsp:cNvPr id="0" name=""/>
        <dsp:cNvSpPr/>
      </dsp:nvSpPr>
      <dsp:spPr>
        <a:xfrm>
          <a:off x="2217211" y="-180110"/>
          <a:ext cx="2370250" cy="237025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08T15:23:29.37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22,'489'0,"-456"-1,41-8,-40 4,39-1,-52 6,-4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08T15:23:32.08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1,'267'15,"-79"6,-122-12,-8 0,80 0,-114-9,-4-1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gif>
</file>

<file path=ppt/media/image17.jpeg>
</file>

<file path=ppt/media/image18.png>
</file>

<file path=ppt/media/image19.png>
</file>

<file path=ppt/media/image2.png>
</file>

<file path=ppt/media/image20.gif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gif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sv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png>
</file>

<file path=ppt/media/image57.sv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svg>
</file>

<file path=ppt/media/image64.png>
</file>

<file path=ppt/media/image65.png>
</file>

<file path=ppt/media/image66.sv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sv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svg>
</file>

<file path=ppt/media/image89.png>
</file>

<file path=ppt/media/image9.svg>
</file>

<file path=ppt/media/image90.svg>
</file>

<file path=ppt/media/image91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7826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77579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9502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615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8018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6692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7.png"/><Relationship Id="rId18" Type="http://schemas.openxmlformats.org/officeDocument/2006/relationships/image" Target="../media/image52.png"/><Relationship Id="rId3" Type="http://schemas.openxmlformats.org/officeDocument/2006/relationships/image" Target="../media/image39.svg"/><Relationship Id="rId7" Type="http://schemas.openxmlformats.org/officeDocument/2006/relationships/image" Target="../media/image41.svg"/><Relationship Id="rId12" Type="http://schemas.openxmlformats.org/officeDocument/2006/relationships/image" Target="../media/image46.png"/><Relationship Id="rId17" Type="http://schemas.openxmlformats.org/officeDocument/2006/relationships/image" Target="../media/image51.png"/><Relationship Id="rId2" Type="http://schemas.openxmlformats.org/officeDocument/2006/relationships/image" Target="../media/image23.png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11" Type="http://schemas.openxmlformats.org/officeDocument/2006/relationships/image" Target="../media/image45.png"/><Relationship Id="rId5" Type="http://schemas.openxmlformats.org/officeDocument/2006/relationships/image" Target="../media/image40.svg"/><Relationship Id="rId15" Type="http://schemas.openxmlformats.org/officeDocument/2006/relationships/image" Target="../media/image49.png"/><Relationship Id="rId10" Type="http://schemas.openxmlformats.org/officeDocument/2006/relationships/image" Target="../media/image44.png"/><Relationship Id="rId4" Type="http://schemas.openxmlformats.org/officeDocument/2006/relationships/image" Target="../media/image25.png"/><Relationship Id="rId9" Type="http://schemas.openxmlformats.org/officeDocument/2006/relationships/image" Target="../media/image43.png"/><Relationship Id="rId14" Type="http://schemas.openxmlformats.org/officeDocument/2006/relationships/image" Target="../media/image4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png"/><Relationship Id="rId7" Type="http://schemas.openxmlformats.org/officeDocument/2006/relationships/image" Target="../media/image5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svg"/><Relationship Id="rId9" Type="http://schemas.openxmlformats.org/officeDocument/2006/relationships/image" Target="../media/image5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3.svg"/><Relationship Id="rId4" Type="http://schemas.openxmlformats.org/officeDocument/2006/relationships/image" Target="../media/image6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sv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13" Type="http://schemas.openxmlformats.org/officeDocument/2006/relationships/image" Target="../media/image88.sv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12" Type="http://schemas.openxmlformats.org/officeDocument/2006/relationships/image" Target="../media/image87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81.png"/><Relationship Id="rId11" Type="http://schemas.openxmlformats.org/officeDocument/2006/relationships/image" Target="../media/image86.png"/><Relationship Id="rId5" Type="http://schemas.openxmlformats.org/officeDocument/2006/relationships/image" Target="../media/image80.svg"/><Relationship Id="rId10" Type="http://schemas.openxmlformats.org/officeDocument/2006/relationships/image" Target="../media/image85.png"/><Relationship Id="rId4" Type="http://schemas.openxmlformats.org/officeDocument/2006/relationships/image" Target="../media/image79.png"/><Relationship Id="rId9" Type="http://schemas.openxmlformats.org/officeDocument/2006/relationships/image" Target="../media/image8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0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20.gif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gif"/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12" Type="http://schemas.openxmlformats.org/officeDocument/2006/relationships/image" Target="../media/image3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11" Type="http://schemas.openxmlformats.org/officeDocument/2006/relationships/customXml" Target="../ink/ink2.xml"/><Relationship Id="rId5" Type="http://schemas.openxmlformats.org/officeDocument/2006/relationships/image" Target="../media/image26.svg"/><Relationship Id="rId10" Type="http://schemas.openxmlformats.org/officeDocument/2006/relationships/image" Target="../media/image30.png"/><Relationship Id="rId4" Type="http://schemas.openxmlformats.org/officeDocument/2006/relationships/image" Target="../media/image25.png"/><Relationship Id="rId9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13FB03-5A56-EB2D-6DC1-8B265FBF8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0"/>
            <a:ext cx="7704000" cy="1065368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164D73"/>
                </a:solidFill>
              </a:rPr>
              <a:t>Une bonne fois pour toutes </a:t>
            </a:r>
            <a:r>
              <a:rPr lang="fr-FR" dirty="0"/>
              <a:t>: loi des grands nombres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7FF8042-3BCB-41E5-53F9-A05ACD39D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93" y="1255222"/>
            <a:ext cx="4256321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A3D9404-39C2-3030-57C4-832A98A56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64" y="1255222"/>
            <a:ext cx="4317452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269795C-6FAA-A610-41B7-001943F85D48}"/>
              </a:ext>
            </a:extLst>
          </p:cNvPr>
          <p:cNvSpPr txBox="1"/>
          <p:nvPr/>
        </p:nvSpPr>
        <p:spPr>
          <a:xfrm>
            <a:off x="989256" y="4503573"/>
            <a:ext cx="288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rgbClr val="164D73"/>
                </a:solidFill>
                <a:latin typeface="Geologica" panose="020B0604020202020204" charset="0"/>
              </a:rPr>
              <a:t>Producteur : ~2%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2B752FC-AF6B-2334-7FDB-A0E8CC7FE2F4}"/>
              </a:ext>
            </a:extLst>
          </p:cNvPr>
          <p:cNvSpPr txBox="1"/>
          <p:nvPr/>
        </p:nvSpPr>
        <p:spPr>
          <a:xfrm>
            <a:off x="5303993" y="4495222"/>
            <a:ext cx="288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rgbClr val="164D73"/>
                </a:solidFill>
                <a:latin typeface="Geologica" panose="020B0604020202020204" charset="0"/>
              </a:rPr>
              <a:t>Producteur : ~17%</a:t>
            </a:r>
          </a:p>
        </p:txBody>
      </p:sp>
    </p:spTree>
    <p:extLst>
      <p:ext uri="{BB962C8B-B14F-4D97-AF65-F5344CB8AC3E}">
        <p14:creationId xmlns:p14="http://schemas.microsoft.com/office/powerpoint/2010/main" val="3512491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D1296C95-311A-5C0F-2CAC-74567C958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73" b="2545"/>
          <a:stretch/>
        </p:blipFill>
        <p:spPr>
          <a:xfrm>
            <a:off x="4572000" y="220791"/>
            <a:ext cx="3947160" cy="409212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23517AF-3235-CB99-1AD5-B6709BCA5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075" y="220791"/>
            <a:ext cx="4031329" cy="436663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67" y="0"/>
            <a:ext cx="1223050" cy="1223050"/>
          </a:xfrm>
          <a:prstGeom prst="rect">
            <a:avLst/>
          </a:prstGeom>
        </p:spPr>
      </p:pic>
      <p:pic>
        <p:nvPicPr>
          <p:cNvPr id="5122" name="Picture 2" descr="Calculatrice de 30 % | Comment calculer 30 % d'un montant">
            <a:extLst>
              <a:ext uri="{FF2B5EF4-FFF2-40B4-BE49-F238E27FC236}">
                <a16:creationId xmlns:a16="http://schemas.microsoft.com/office/drawing/2014/main" id="{650C4057-E3B1-B2E1-E60C-70C855078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363" y="83821"/>
            <a:ext cx="531495" cy="53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alculateur de 70 % | Comment calculer 70 % d'un montant">
            <a:extLst>
              <a:ext uri="{FF2B5EF4-FFF2-40B4-BE49-F238E27FC236}">
                <a16:creationId xmlns:a16="http://schemas.microsoft.com/office/drawing/2014/main" id="{6DCE3538-B149-D5EC-7424-AC0CCC756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276" y="83821"/>
            <a:ext cx="531496" cy="531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1007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7" y="499884"/>
            <a:ext cx="4277203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B83ECF2-EAD3-D951-17A7-D52D0DDCB8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61966" y="2076159"/>
            <a:ext cx="3690754" cy="235518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3E3CA6B-C41D-B018-12F8-0A323528B5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7322" y="1135229"/>
            <a:ext cx="4011912" cy="29235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97E3310-24E6-60D1-FE17-F1E1F2717A14}"/>
              </a:ext>
            </a:extLst>
          </p:cNvPr>
          <p:cNvSpPr txBox="1"/>
          <p:nvPr/>
        </p:nvSpPr>
        <p:spPr>
          <a:xfrm>
            <a:off x="1771650" y="1170308"/>
            <a:ext cx="2715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chemeClr val="accent6"/>
                </a:solidFill>
                <a:highlight>
                  <a:srgbClr val="8BCDFF"/>
                </a:highlight>
              </a:rPr>
              <a:t>dashboard_nutri_score.xlsm</a:t>
            </a:r>
          </a:p>
        </p:txBody>
      </p:sp>
    </p:spTree>
    <p:extLst>
      <p:ext uri="{BB962C8B-B14F-4D97-AF65-F5344CB8AC3E}">
        <p14:creationId xmlns:p14="http://schemas.microsoft.com/office/powerpoint/2010/main" val="2948732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63E43C-943F-DF40-94C0-66F22022C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808" y="647700"/>
            <a:ext cx="6363132" cy="3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Producteur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50B1DD-0C55-BDF7-EE3C-6DE34F865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50727">
            <a:off x="638707" y="1064857"/>
            <a:ext cx="2926334" cy="381033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B41C543-3F81-EAB4-4783-7EC3FE01E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2149">
            <a:off x="2505243" y="1047115"/>
            <a:ext cx="2309060" cy="280440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EFF094D-73C4-EF86-185A-CE2A9BDCE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271">
            <a:off x="6157710" y="218453"/>
            <a:ext cx="2354784" cy="38865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17D21F6-E141-D201-F50A-7A727F47D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86441">
            <a:off x="5706541" y="2161722"/>
            <a:ext cx="2347163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35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5_dashboard-produ">
            <a:hlinkClick r:id="" action="ppaction://media"/>
            <a:extLst>
              <a:ext uri="{FF2B5EF4-FFF2-40B4-BE49-F238E27FC236}">
                <a16:creationId xmlns:a16="http://schemas.microsoft.com/office/drawing/2014/main" id="{E25BAC1F-8B27-46E7-8BFC-CE38962079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Démonstration du produit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Source des données 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48962" y="28922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Les modèles appliqués 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L’assemblage 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Les interfaces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5996451" y="3665150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Consommateur </a:t>
            </a:r>
            <a:br>
              <a:rPr lang="fr-FR" dirty="0"/>
            </a:b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800745-7129-2203-374D-9BE91D0F5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4600">
            <a:off x="473135" y="992637"/>
            <a:ext cx="3201057" cy="280464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2842ED-8D2C-E544-8477-55B0B7B8A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24888">
            <a:off x="1575684" y="2464887"/>
            <a:ext cx="3620571" cy="225706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E75A0A9-62DC-D4B9-6DF7-7056B2B26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2679" y="245148"/>
            <a:ext cx="3428411" cy="214980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2F3D631-1162-02B1-E6D9-58EC49EAF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408" y="2076782"/>
            <a:ext cx="2747682" cy="2450226"/>
          </a:xfrm>
          <a:prstGeom prst="rect">
            <a:avLst/>
          </a:prstGeom>
        </p:spPr>
      </p:pic>
      <p:sp>
        <p:nvSpPr>
          <p:cNvPr id="9" name="Cadre 8">
            <a:extLst>
              <a:ext uri="{FF2B5EF4-FFF2-40B4-BE49-F238E27FC236}">
                <a16:creationId xmlns:a16="http://schemas.microsoft.com/office/drawing/2014/main" id="{5841E731-E79A-77DE-E776-DCAC5D2198E1}"/>
              </a:ext>
            </a:extLst>
          </p:cNvPr>
          <p:cNvSpPr/>
          <p:nvPr/>
        </p:nvSpPr>
        <p:spPr>
          <a:xfrm>
            <a:off x="789039" y="3495368"/>
            <a:ext cx="811161" cy="752167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Cadre 9">
            <a:extLst>
              <a:ext uri="{FF2B5EF4-FFF2-40B4-BE49-F238E27FC236}">
                <a16:creationId xmlns:a16="http://schemas.microsoft.com/office/drawing/2014/main" id="{33FE7918-BC89-4F41-6204-9B6B02844B66}"/>
              </a:ext>
            </a:extLst>
          </p:cNvPr>
          <p:cNvSpPr/>
          <p:nvPr/>
        </p:nvSpPr>
        <p:spPr>
          <a:xfrm rot="20750118">
            <a:off x="5376552" y="1365940"/>
            <a:ext cx="811161" cy="769978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B319D98-8B56-1A14-FA7A-8960B4286BE5}"/>
              </a:ext>
            </a:extLst>
          </p:cNvPr>
          <p:cNvSpPr txBox="1"/>
          <p:nvPr/>
        </p:nvSpPr>
        <p:spPr>
          <a:xfrm>
            <a:off x="5527722" y="1378667"/>
            <a:ext cx="5088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00B05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88455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C09481B-5ED5-F7CD-CA5A-A5A827EF7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273" y="121707"/>
            <a:ext cx="6972904" cy="49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8981325-A94B-9F32-ED58-00953E4CD031}"/>
              </a:ext>
            </a:extLst>
          </p:cNvPr>
          <p:cNvSpPr txBox="1"/>
          <p:nvPr/>
        </p:nvSpPr>
        <p:spPr>
          <a:xfrm>
            <a:off x="2787086" y="0"/>
            <a:ext cx="45862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Sécurité du formulaire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8E293D8-FF43-BBCD-2484-BC644D723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80" y="573310"/>
            <a:ext cx="3581301" cy="1051652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F20494-5936-968C-235C-C212E89E7762}"/>
              </a:ext>
            </a:extLst>
          </p:cNvPr>
          <p:cNvSpPr txBox="1"/>
          <p:nvPr/>
        </p:nvSpPr>
        <p:spPr>
          <a:xfrm>
            <a:off x="4822030" y="707231"/>
            <a:ext cx="37647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Empêche l’utilisateur d’entrer des valeurs sans avoir coché la case consommateur ou producteur </a:t>
            </a:r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9EBF02E1-EA46-8D20-5743-E4F696C42555}"/>
              </a:ext>
            </a:extLst>
          </p:cNvPr>
          <p:cNvSpPr/>
          <p:nvPr/>
        </p:nvSpPr>
        <p:spPr>
          <a:xfrm>
            <a:off x="4007644" y="907256"/>
            <a:ext cx="814386" cy="307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9736C3B3-037C-131B-DC8D-4CCC7344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55" y="2018510"/>
            <a:ext cx="2796782" cy="464860"/>
          </a:xfrm>
          <a:prstGeom prst="rect">
            <a:avLst/>
          </a:prstGeom>
        </p:spPr>
      </p:pic>
      <p:pic>
        <p:nvPicPr>
          <p:cNvPr id="19" name="Graphique 18" descr="Coche">
            <a:extLst>
              <a:ext uri="{FF2B5EF4-FFF2-40B4-BE49-F238E27FC236}">
                <a16:creationId xmlns:a16="http://schemas.microsoft.com/office/drawing/2014/main" id="{97760D47-6CBB-F817-926E-D93BDEDEA0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57067" y="1884293"/>
            <a:ext cx="685800" cy="68580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88394785-479F-877A-5BDE-16E2253671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2225" y="2570093"/>
            <a:ext cx="3033023" cy="502964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A19A35D6-8F9C-A486-CD93-FCA52DFB50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1755" y="2865572"/>
            <a:ext cx="2629128" cy="533446"/>
          </a:xfrm>
          <a:prstGeom prst="rect">
            <a:avLst/>
          </a:prstGeom>
        </p:spPr>
      </p:pic>
      <p:pic>
        <p:nvPicPr>
          <p:cNvPr id="26" name="Graphique 25" descr="Coche">
            <a:extLst>
              <a:ext uri="{FF2B5EF4-FFF2-40B4-BE49-F238E27FC236}">
                <a16:creationId xmlns:a16="http://schemas.microsoft.com/office/drawing/2014/main" id="{955B3D65-331B-8372-A76F-463ABC51DD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64681" y="2692033"/>
            <a:ext cx="685800" cy="685800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4A6D0DFE-ED94-BAD3-5A38-26ED35C551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15583" y="4223575"/>
            <a:ext cx="2583404" cy="510584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E24C6254-6C64-09C4-98FB-CDB294342D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62166" y="4140128"/>
            <a:ext cx="2530059" cy="449619"/>
          </a:xfrm>
          <a:prstGeom prst="rect">
            <a:avLst/>
          </a:prstGeom>
        </p:spPr>
      </p:pic>
      <p:sp>
        <p:nvSpPr>
          <p:cNvPr id="38" name="Flèche : angle droit 37">
            <a:extLst>
              <a:ext uri="{FF2B5EF4-FFF2-40B4-BE49-F238E27FC236}">
                <a16:creationId xmlns:a16="http://schemas.microsoft.com/office/drawing/2014/main" id="{E6E3A9BF-AD45-A158-4863-050344B3D8AF}"/>
              </a:ext>
            </a:extLst>
          </p:cNvPr>
          <p:cNvSpPr/>
          <p:nvPr/>
        </p:nvSpPr>
        <p:spPr>
          <a:xfrm rot="5400000">
            <a:off x="1553677" y="3694919"/>
            <a:ext cx="983074" cy="628222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Cadre 39">
            <a:extLst>
              <a:ext uri="{FF2B5EF4-FFF2-40B4-BE49-F238E27FC236}">
                <a16:creationId xmlns:a16="http://schemas.microsoft.com/office/drawing/2014/main" id="{B96C841E-2AAB-3A1F-ED89-780F85C024D1}"/>
              </a:ext>
            </a:extLst>
          </p:cNvPr>
          <p:cNvSpPr/>
          <p:nvPr/>
        </p:nvSpPr>
        <p:spPr>
          <a:xfrm>
            <a:off x="1975664" y="3517494"/>
            <a:ext cx="3086100" cy="515944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7D31C914-89C2-FAFF-B188-64D3785DB751}"/>
              </a:ext>
            </a:extLst>
          </p:cNvPr>
          <p:cNvSpPr txBox="1"/>
          <p:nvPr/>
        </p:nvSpPr>
        <p:spPr>
          <a:xfrm>
            <a:off x="1906125" y="3620945"/>
            <a:ext cx="3086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/>
              <a:t>Change automatiquement le format </a:t>
            </a:r>
          </a:p>
        </p:txBody>
      </p:sp>
      <p:pic>
        <p:nvPicPr>
          <p:cNvPr id="43" name="Image 42">
            <a:extLst>
              <a:ext uri="{FF2B5EF4-FFF2-40B4-BE49-F238E27FC236}">
                <a16:creationId xmlns:a16="http://schemas.microsoft.com/office/drawing/2014/main" id="{7FA7779D-6006-1F09-F7C5-A236672B06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88361" y="1642331"/>
            <a:ext cx="2370025" cy="403895"/>
          </a:xfrm>
          <a:prstGeom prst="rect">
            <a:avLst/>
          </a:prstGeom>
        </p:spPr>
      </p:pic>
      <p:pic>
        <p:nvPicPr>
          <p:cNvPr id="45" name="Image 44">
            <a:extLst>
              <a:ext uri="{FF2B5EF4-FFF2-40B4-BE49-F238E27FC236}">
                <a16:creationId xmlns:a16="http://schemas.microsoft.com/office/drawing/2014/main" id="{83169493-5B6E-658F-74AF-BEEBFD7BF70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97845" y="3443005"/>
            <a:ext cx="2751058" cy="457240"/>
          </a:xfrm>
          <a:prstGeom prst="rect">
            <a:avLst/>
          </a:prstGeom>
        </p:spPr>
      </p:pic>
      <p:pic>
        <p:nvPicPr>
          <p:cNvPr id="35" name="Graphique 34" descr="Fermer">
            <a:extLst>
              <a:ext uri="{FF2B5EF4-FFF2-40B4-BE49-F238E27FC236}">
                <a16:creationId xmlns:a16="http://schemas.microsoft.com/office/drawing/2014/main" id="{C46E9C10-DAEB-FC3B-C875-E4A655F8EA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94211" y="1249755"/>
            <a:ext cx="1132176" cy="1132176"/>
          </a:xfrm>
          <a:prstGeom prst="rect">
            <a:avLst/>
          </a:prstGeom>
        </p:spPr>
      </p:pic>
      <p:pic>
        <p:nvPicPr>
          <p:cNvPr id="48" name="Graphique 47" descr="Fermer">
            <a:extLst>
              <a:ext uri="{FF2B5EF4-FFF2-40B4-BE49-F238E27FC236}">
                <a16:creationId xmlns:a16="http://schemas.microsoft.com/office/drawing/2014/main" id="{1F8E4A46-A72E-D3B4-8101-02E725E9909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42648" y="2227193"/>
            <a:ext cx="1132176" cy="1132176"/>
          </a:xfrm>
          <a:prstGeom prst="rect">
            <a:avLst/>
          </a:prstGeom>
        </p:spPr>
      </p:pic>
      <p:pic>
        <p:nvPicPr>
          <p:cNvPr id="49" name="Graphique 48" descr="Fermer">
            <a:extLst>
              <a:ext uri="{FF2B5EF4-FFF2-40B4-BE49-F238E27FC236}">
                <a16:creationId xmlns:a16="http://schemas.microsoft.com/office/drawing/2014/main" id="{0BA8D373-36D1-E188-62BB-8C14CA5A110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807285" y="3085813"/>
            <a:ext cx="1132176" cy="1132176"/>
          </a:xfrm>
          <a:prstGeom prst="rect">
            <a:avLst/>
          </a:prstGeom>
        </p:spPr>
      </p:pic>
      <p:pic>
        <p:nvPicPr>
          <p:cNvPr id="50" name="Graphique 49" descr="Fermer">
            <a:extLst>
              <a:ext uri="{FF2B5EF4-FFF2-40B4-BE49-F238E27FC236}">
                <a16:creationId xmlns:a16="http://schemas.microsoft.com/office/drawing/2014/main" id="{3D663E8C-CCD3-BC50-5D06-0B40D0CACFD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42648" y="3937991"/>
            <a:ext cx="1132176" cy="113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621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1881706193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: les avertissements de l’Etat par exemple.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3B1E14D4-5B6E-05BD-AAE5-8B6B865BF6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9266" y="822248"/>
            <a:ext cx="5727777" cy="3818518"/>
          </a:xfrm>
          <a:prstGeom prst="rect">
            <a:avLst/>
          </a:prstGeom>
        </p:spPr>
      </p:pic>
      <p:sp>
        <p:nvSpPr>
          <p:cNvPr id="5" name="Google Shape;2201;p52">
            <a:extLst>
              <a:ext uri="{FF2B5EF4-FFF2-40B4-BE49-F238E27FC236}">
                <a16:creationId xmlns:a16="http://schemas.microsoft.com/office/drawing/2014/main" id="{D525DB5D-42B3-44CB-8199-E3FE4414E7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Difficultés</a:t>
            </a:r>
          </a:p>
        </p:txBody>
      </p:sp>
    </p:spTree>
    <p:extLst>
      <p:ext uri="{BB962C8B-B14F-4D97-AF65-F5344CB8AC3E}">
        <p14:creationId xmlns:p14="http://schemas.microsoft.com/office/powerpoint/2010/main" val="31163785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ecteurs et illustrations de Thank you en téléchargement gratuit | Freepik">
            <a:extLst>
              <a:ext uri="{FF2B5EF4-FFF2-40B4-BE49-F238E27FC236}">
                <a16:creationId xmlns:a16="http://schemas.microsoft.com/office/drawing/2014/main" id="{9133ED7B-82B2-8E56-29D0-C49C3C94A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675" y="585787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3A4E54-D3FA-550C-93B2-0F47D0878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237" y="1683300"/>
            <a:ext cx="4650900" cy="1776900"/>
          </a:xfrm>
        </p:spPr>
        <p:txBody>
          <a:bodyPr/>
          <a:lstStyle/>
          <a:p>
            <a:r>
              <a:rPr lang="fr-FR" dirty="0"/>
              <a:t>ANNEXES</a:t>
            </a:r>
          </a:p>
        </p:txBody>
      </p:sp>
    </p:spTree>
    <p:extLst>
      <p:ext uri="{BB962C8B-B14F-4D97-AF65-F5344CB8AC3E}">
        <p14:creationId xmlns:p14="http://schemas.microsoft.com/office/powerpoint/2010/main" val="9816190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3887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704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Front/User Interface</a:t>
            </a:r>
          </a:p>
          <a:p>
            <a:r>
              <a:rPr lang="en-US" dirty="0"/>
              <a:t>Data Governance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39142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118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et un homme avec un caddie remplit de produits divers (gateaux, fruits, chips, etc.) qui a son smartphone pour calculer le nutri-score de ces produits. Image 1 de 4">
            <a:extLst>
              <a:ext uri="{FF2B5EF4-FFF2-40B4-BE49-F238E27FC236}">
                <a16:creationId xmlns:a16="http://schemas.microsoft.com/office/drawing/2014/main" id="{2C35F007-849D-0DA5-104F-B0F39A7037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04096">
            <a:off x="4532324" y="2005491"/>
            <a:ext cx="2950310" cy="29503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2" name="Picture 4" descr="une femme qui calcule le nutri-score sur son ordinateur portable de plusieurs paquets de gâteaux ">
            <a:extLst>
              <a:ext uri="{FF2B5EF4-FFF2-40B4-BE49-F238E27FC236}">
                <a16:creationId xmlns:a16="http://schemas.microsoft.com/office/drawing/2014/main" id="{ACEE6911-0832-CB96-4E29-8D3B0A749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89219">
            <a:off x="1435836" y="1889332"/>
            <a:ext cx="2950310" cy="29503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7D383F41-10F5-D7E4-E67D-E70E421999C3}"/>
              </a:ext>
            </a:extLst>
          </p:cNvPr>
          <p:cNvSpPr/>
          <p:nvPr/>
        </p:nvSpPr>
        <p:spPr>
          <a:xfrm>
            <a:off x="190030" y="370496"/>
            <a:ext cx="8763939" cy="92333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12700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Place à la démonstration !</a:t>
            </a:r>
          </a:p>
        </p:txBody>
      </p:sp>
    </p:spTree>
    <p:extLst>
      <p:ext uri="{BB962C8B-B14F-4D97-AF65-F5344CB8AC3E}">
        <p14:creationId xmlns:p14="http://schemas.microsoft.com/office/powerpoint/2010/main" val="1084275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367244"/>
            <a:ext cx="4530907" cy="39087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 ainsi que les producteurs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row Red Up · Free vector graphic on Pixabay">
            <a:extLst>
              <a:ext uri="{FF2B5EF4-FFF2-40B4-BE49-F238E27FC236}">
                <a16:creationId xmlns:a16="http://schemas.microsoft.com/office/drawing/2014/main" id="{AA42CEA7-6CC1-AD9C-21DD-3E6D1C1CD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044306">
            <a:off x="7099135" y="1248461"/>
            <a:ext cx="1610830" cy="160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28 632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16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4C91655-0DBE-DAC3-7D6E-A2692EA00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751" y="1040905"/>
            <a:ext cx="3394234" cy="347363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B137543-2745-FC90-4EA8-198D4DAD5618}"/>
              </a:ext>
            </a:extLst>
          </p:cNvPr>
          <p:cNvSpPr txBox="1"/>
          <p:nvPr/>
        </p:nvSpPr>
        <p:spPr>
          <a:xfrm>
            <a:off x="7227522" y="2011876"/>
            <a:ext cx="1068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C00000"/>
                </a:solidFill>
                <a:latin typeface="Geologica SemiBold" panose="020B0604020202020204" charset="0"/>
              </a:rPr>
              <a:t>- 45%</a:t>
            </a:r>
          </a:p>
        </p:txBody>
      </p:sp>
      <p:pic>
        <p:nvPicPr>
          <p:cNvPr id="3074" name="Picture 2" descr="Digital art gif. A giant green hand with legs smiles happily and bounces, giving a big thumbs up.">
            <a:extLst>
              <a:ext uri="{FF2B5EF4-FFF2-40B4-BE49-F238E27FC236}">
                <a16:creationId xmlns:a16="http://schemas.microsoft.com/office/drawing/2014/main" id="{97444E0F-64B9-6F79-49BD-93C6A4069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4902" y="3911441"/>
            <a:ext cx="1206190" cy="120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b="1" dirty="0" err="1">
                <a:solidFill>
                  <a:srgbClr val="FF0000"/>
                </a:solidFill>
              </a:rPr>
              <a:t>Random</a:t>
            </a:r>
            <a:r>
              <a:rPr lang="fr-FR" sz="1200" b="1" dirty="0">
                <a:solidFill>
                  <a:srgbClr val="FF0000"/>
                </a:solidFill>
              </a:rPr>
              <a:t> Forest </a:t>
            </a:r>
            <a:r>
              <a:rPr lang="fr-FR" sz="1200" dirty="0"/>
              <a:t>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  <p:pic>
        <p:nvPicPr>
          <p:cNvPr id="4098" name="Picture 2" descr="Sport Success GIF by TeamColorCodes">
            <a:extLst>
              <a:ext uri="{FF2B5EF4-FFF2-40B4-BE49-F238E27FC236}">
                <a16:creationId xmlns:a16="http://schemas.microsoft.com/office/drawing/2014/main" id="{1B4AA29E-6959-5B9B-FDB3-C2201A583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662" y="2225116"/>
            <a:ext cx="693267" cy="693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200A1A6-AAF1-7FE2-6DF2-99E8D82F716F}"/>
              </a:ext>
            </a:extLst>
          </p:cNvPr>
          <p:cNvSpPr/>
          <p:nvPr/>
        </p:nvSpPr>
        <p:spPr>
          <a:xfrm>
            <a:off x="1736607" y="2254412"/>
            <a:ext cx="5365801" cy="6639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6" name="Encre 5">
                <a:extLst>
                  <a:ext uri="{FF2B5EF4-FFF2-40B4-BE49-F238E27FC236}">
                    <a16:creationId xmlns:a16="http://schemas.microsoft.com/office/drawing/2014/main" id="{C7F27346-7AC3-D156-82B3-FADAA53A217D}"/>
                  </a:ext>
                </a:extLst>
              </p14:cNvPr>
              <p14:cNvContentPartPr/>
              <p14:nvPr/>
            </p14:nvContentPartPr>
            <p14:xfrm>
              <a:off x="5612535" y="2408110"/>
              <a:ext cx="267480" cy="7920"/>
            </p14:xfrm>
          </p:contentPart>
        </mc:Choice>
        <mc:Fallback xmlns="">
          <p:pic>
            <p:nvPicPr>
              <p:cNvPr id="6" name="Encre 5">
                <a:extLst>
                  <a:ext uri="{FF2B5EF4-FFF2-40B4-BE49-F238E27FC236}">
                    <a16:creationId xmlns:a16="http://schemas.microsoft.com/office/drawing/2014/main" id="{C7F27346-7AC3-D156-82B3-FADAA53A217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558895" y="2300470"/>
                <a:ext cx="37512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Encre 11">
                <a:extLst>
                  <a:ext uri="{FF2B5EF4-FFF2-40B4-BE49-F238E27FC236}">
                    <a16:creationId xmlns:a16="http://schemas.microsoft.com/office/drawing/2014/main" id="{8D203272-EF66-469A-FDD4-ACE51E75625C}"/>
                  </a:ext>
                </a:extLst>
              </p14:cNvPr>
              <p14:cNvContentPartPr/>
              <p14:nvPr/>
            </p14:nvContentPartPr>
            <p14:xfrm>
              <a:off x="5642415" y="2728150"/>
              <a:ext cx="273960" cy="23040"/>
            </p14:xfrm>
          </p:contentPart>
        </mc:Choice>
        <mc:Fallback xmlns="">
          <p:pic>
            <p:nvPicPr>
              <p:cNvPr id="12" name="Encre 11">
                <a:extLst>
                  <a:ext uri="{FF2B5EF4-FFF2-40B4-BE49-F238E27FC236}">
                    <a16:creationId xmlns:a16="http://schemas.microsoft.com/office/drawing/2014/main" id="{8D203272-EF66-469A-FDD4-ACE51E75625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588415" y="2620510"/>
                <a:ext cx="381600" cy="238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AF748-2110-0AF0-853C-23E1668A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84732"/>
            <a:ext cx="7704000" cy="572700"/>
          </a:xfrm>
        </p:spPr>
        <p:txBody>
          <a:bodyPr/>
          <a:lstStyle/>
          <a:p>
            <a:pPr algn="ctr"/>
            <a:r>
              <a:rPr lang="fr-FR" sz="2600" dirty="0"/>
              <a:t>Le Random Forest </a:t>
            </a:r>
            <a:r>
              <a:rPr lang="fr-FR" sz="2600"/>
              <a:t>en deux/trois </a:t>
            </a:r>
            <a:r>
              <a:rPr lang="fr-FR" sz="2600" dirty="0"/>
              <a:t>mots branchés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526" y="1356189"/>
            <a:ext cx="2438611" cy="2438611"/>
          </a:xfrm>
          <a:prstGeom prst="rect">
            <a:avLst/>
          </a:prstGeom>
        </p:spPr>
      </p:pic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720394CB-3B82-0166-8699-2C1BEF2042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133573"/>
              </p:ext>
            </p:extLst>
          </p:nvPr>
        </p:nvGraphicFramePr>
        <p:xfrm>
          <a:off x="-431541" y="731375"/>
          <a:ext cx="6468274" cy="429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2416124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1813</TotalTime>
  <Words>1028</Words>
  <Application>Microsoft Office PowerPoint</Application>
  <PresentationFormat>Affichage à l'écran (16:9)</PresentationFormat>
  <Paragraphs>210</Paragraphs>
  <Slides>31</Slides>
  <Notes>12</Notes>
  <HiddenSlides>0</HiddenSlides>
  <MMClips>1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31</vt:i4>
      </vt:variant>
    </vt:vector>
  </HeadingPairs>
  <TitlesOfParts>
    <vt:vector size="44" baseType="lpstr">
      <vt:lpstr>Arial</vt:lpstr>
      <vt:lpstr>Geologica</vt:lpstr>
      <vt:lpstr>Fira Sans Extra Condensed</vt:lpstr>
      <vt:lpstr>Calibri</vt:lpstr>
      <vt:lpstr>Figtree</vt:lpstr>
      <vt:lpstr>Aptos Narrow</vt:lpstr>
      <vt:lpstr>Proxima Nova</vt:lpstr>
      <vt:lpstr>DM Sans</vt:lpstr>
      <vt:lpstr>Geologica SemiBold</vt:lpstr>
      <vt:lpstr>Times New Roman</vt:lpstr>
      <vt:lpstr>Nunito Light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 Random Forest en deux/trois mots branchés</vt:lpstr>
      <vt:lpstr>Une bonne fois pour toutes : loi des grands nombres</vt:lpstr>
      <vt:lpstr>Présentation PowerPoint</vt:lpstr>
      <vt:lpstr>Présentation PowerPoint</vt:lpstr>
      <vt:lpstr>L’application</vt:lpstr>
      <vt:lpstr>L’application</vt:lpstr>
      <vt:lpstr>Présentation PowerPoint</vt:lpstr>
      <vt:lpstr>Interface d’accueil</vt:lpstr>
      <vt:lpstr>Place aux démos !</vt:lpstr>
      <vt:lpstr>Test Producteur </vt:lpstr>
      <vt:lpstr>Présentation PowerPoint</vt:lpstr>
      <vt:lpstr>Test Consommateur  </vt:lpstr>
      <vt:lpstr>Présentation PowerPoint</vt:lpstr>
      <vt:lpstr>Présentation PowerPoint</vt:lpstr>
      <vt:lpstr>Présentation PowerPoint</vt:lpstr>
      <vt:lpstr>Difficultés</vt:lpstr>
      <vt:lpstr>Présentation PowerPoint</vt:lpstr>
      <vt:lpstr>Merci pour votre attention !</vt:lpstr>
      <vt:lpstr>ANNEXES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Léo Gabet</cp:lastModifiedBy>
  <cp:revision>689</cp:revision>
  <dcterms:modified xsi:type="dcterms:W3CDTF">2023-12-10T15:06:11Z</dcterms:modified>
</cp:coreProperties>
</file>

<file path=docProps/thumbnail.jpeg>
</file>